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erriweather" panose="00000500000000000000" pitchFamily="2" charset="0"/>
      <p:regular r:id="rId12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OE" userId="1a0a9c4e98a8f6f7" providerId="LiveId" clId="{21A3A496-3B7E-4775-985B-70B25DD4E840}"/>
    <pc:docChg chg="addSld modSld">
      <pc:chgData name="BASOE" userId="1a0a9c4e98a8f6f7" providerId="LiveId" clId="{21A3A496-3B7E-4775-985B-70B25DD4E840}" dt="2025-06-16T18:57:53.064" v="91" actId="14100"/>
      <pc:docMkLst>
        <pc:docMk/>
      </pc:docMkLst>
      <pc:sldChg chg="modSp mod">
        <pc:chgData name="BASOE" userId="1a0a9c4e98a8f6f7" providerId="LiveId" clId="{21A3A496-3B7E-4775-985B-70B25DD4E840}" dt="2025-06-16T18:52:35.352" v="63" actId="20577"/>
        <pc:sldMkLst>
          <pc:docMk/>
          <pc:sldMk cId="0" sldId="256"/>
        </pc:sldMkLst>
        <pc:spChg chg="mod">
          <ac:chgData name="BASOE" userId="1a0a9c4e98a8f6f7" providerId="LiveId" clId="{21A3A496-3B7E-4775-985B-70B25DD4E840}" dt="2025-06-16T18:52:35.352" v="63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modSp new mod">
        <pc:chgData name="BASOE" userId="1a0a9c4e98a8f6f7" providerId="LiveId" clId="{21A3A496-3B7E-4775-985B-70B25DD4E840}" dt="2025-06-16T18:57:53.064" v="91" actId="14100"/>
        <pc:sldMkLst>
          <pc:docMk/>
          <pc:sldMk cId="2112519146" sldId="264"/>
        </pc:sldMkLst>
        <pc:spChg chg="add mod">
          <ac:chgData name="BASOE" userId="1a0a9c4e98a8f6f7" providerId="LiveId" clId="{21A3A496-3B7E-4775-985B-70B25DD4E840}" dt="2025-06-16T18:57:48.718" v="90" actId="1076"/>
          <ac:spMkLst>
            <pc:docMk/>
            <pc:sldMk cId="2112519146" sldId="264"/>
            <ac:spMk id="4" creationId="{69071862-6BC4-2333-1089-84C5AE45974E}"/>
          </ac:spMkLst>
        </pc:spChg>
        <pc:picChg chg="add mod">
          <ac:chgData name="BASOE" userId="1a0a9c4e98a8f6f7" providerId="LiveId" clId="{21A3A496-3B7E-4775-985B-70B25DD4E840}" dt="2025-06-16T18:57:53.064" v="91" actId="14100"/>
          <ac:picMkLst>
            <pc:docMk/>
            <pc:sldMk cId="2112519146" sldId="264"/>
            <ac:picMk id="3" creationId="{A0449115-9A17-839F-3A62-8E32A632D7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40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25823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Defensa en Profundidad: Fortaleza Digital de TechSolutions Corp.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7" y="521934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Una estrategia de seguridad con múltiples capas para proteger los activos digitales. Inspirada en tácticas militares, busca desgastar al atacante con defensas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consecutivas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2E6E9"/>
              </a:solidFill>
              <a:latin typeface="Merriweather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MY. GOMEZ RODRIGUEZ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MY. CUBIDES ELKIN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MY. AGUILAR ANDRÉS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98658"/>
            <a:ext cx="960179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Contexto de TechSolutions Corp.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Líder Global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Empresa líder en software y servicios en la nube con vasta cantidad de datos sensibles.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86927"/>
            <a:ext cx="372475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Infraestructura Compleja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6192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Centros de datos, nube híbrida (AWS, Azure), oficinas globales y fuerza laboral remota.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578" y="640794"/>
            <a:ext cx="7512844" cy="1456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Incidente: Actividades Anómalas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8" y="2446615"/>
            <a:ext cx="1165027" cy="1715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13610" y="2679621"/>
            <a:ext cx="3380542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Fase 1: Vectores Iniciales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213610" y="3183374"/>
            <a:ext cx="6114812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Phishing sofisticado, vulnerabilidad de día cero, malware por red social.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78" y="4161949"/>
            <a:ext cx="1165027" cy="17153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13610" y="4394954"/>
            <a:ext cx="376058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Fase 2: Movimiento Lateral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213610" y="4898708"/>
            <a:ext cx="6114812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Estación de trabajo comprometida, escaneo interno, elevación de privilegios.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78" y="5877282"/>
            <a:ext cx="1165027" cy="17153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13610" y="6110288"/>
            <a:ext cx="292619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Fase 3: Objetivo Final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213610" y="6614041"/>
            <a:ext cx="6114812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Exfiltración de propiedad intelectual, código fuente, y ataque de ransomware.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01666"/>
            <a:ext cx="1207781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de Amenazas y Vulnerabilidades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289935"/>
            <a:ext cx="35469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Amenazas Identificadas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922276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Phishing dirigido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Vulnerabilidad día cero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Malware en redes sociales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Movimiento lateral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84680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Exfiltración y ransomware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3289935"/>
            <a:ext cx="408015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Vulnerabilidades Expuestas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23929" y="3922276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Software obsoleto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Falta de segmentación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Credenciales débiles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Falta de RBAC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584680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Monitoreo insuficiente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568" y="578525"/>
            <a:ext cx="9474875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Principios de Defensa en Profundidad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568" y="1655564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1418511" y="1727716"/>
            <a:ext cx="327910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Redundancia de Controles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18511" y="2182177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Controles preventivos, detectivos y reactivos en cada capa.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5568" y="2938701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1418511" y="3010853"/>
            <a:ext cx="3087291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Minimización de Ataque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18511" y="3465314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Reducir la superficie expuesta a posibles ataques.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5568" y="4221837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8"/>
          <p:cNvSpPr/>
          <p:nvPr/>
        </p:nvSpPr>
        <p:spPr>
          <a:xfrm>
            <a:off x="1418511" y="4293989"/>
            <a:ext cx="26271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 Granular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18511" y="4748451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Acceso y privilegios mínimos para usuarios y sistemas.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5568" y="5504974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1418511" y="5577126"/>
            <a:ext cx="26271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Segmentación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8511" y="6031587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Separación lógica y física de la red.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568" y="6788110"/>
            <a:ext cx="472797" cy="47279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 14"/>
          <p:cNvSpPr/>
          <p:nvPr/>
        </p:nvSpPr>
        <p:spPr>
          <a:xfrm>
            <a:off x="1418511" y="6860262"/>
            <a:ext cx="26271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Educación Continua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418511" y="7314724"/>
            <a:ext cx="1247632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Capacitación y simulaciones de ataque realistas.</a:t>
            </a:r>
            <a:endParaRPr lang="en-US" sz="1650" dirty="0"/>
          </a:p>
        </p:txBody>
      </p:sp>
      <p:pic>
        <p:nvPicPr>
          <p:cNvPr id="1026" name="Picture 2" descr="Esquema visual de los Principios de Defensa en Profundidad en ciberseguridad, en español.">
            <a:extLst>
              <a:ext uri="{FF2B5EF4-FFF2-40B4-BE49-F238E27FC236}">
                <a16:creationId xmlns:a16="http://schemas.microsoft.com/office/drawing/2014/main" id="{36F72630-6D1D-0394-3101-4932512D9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9" b="12649"/>
          <a:stretch>
            <a:fillRect/>
          </a:stretch>
        </p:blipFill>
        <p:spPr bwMode="auto">
          <a:xfrm>
            <a:off x="9277004" y="1913150"/>
            <a:ext cx="4222866" cy="45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618" y="445413"/>
            <a:ext cx="5631775" cy="506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Capas de Defensa Propuestas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303770" y="1275159"/>
            <a:ext cx="22860" cy="6509028"/>
          </a:xfrm>
          <a:prstGeom prst="roundRect">
            <a:avLst>
              <a:gd name="adj" fmla="val 29747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6670298" y="1445776"/>
            <a:ext cx="485656" cy="22860"/>
          </a:xfrm>
          <a:prstGeom prst="roundRect">
            <a:avLst>
              <a:gd name="adj" fmla="val 29747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Shape 3"/>
          <p:cNvSpPr/>
          <p:nvPr/>
        </p:nvSpPr>
        <p:spPr>
          <a:xfrm>
            <a:off x="7133094" y="1275159"/>
            <a:ext cx="364212" cy="364212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Text 4"/>
          <p:cNvSpPr/>
          <p:nvPr/>
        </p:nvSpPr>
        <p:spPr>
          <a:xfrm>
            <a:off x="7193756" y="1305461"/>
            <a:ext cx="242768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274939" y="1330762"/>
            <a:ext cx="2230755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Perímetro/Red Externa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66618" y="1680805"/>
            <a:ext cx="5939076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NGFW, WAF, ZTNA, RTaaS, segmentación DMZ.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4446" y="2417088"/>
            <a:ext cx="485656" cy="22860"/>
          </a:xfrm>
          <a:prstGeom prst="roundRect">
            <a:avLst>
              <a:gd name="adj" fmla="val 29747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Shape 8"/>
          <p:cNvSpPr/>
          <p:nvPr/>
        </p:nvSpPr>
        <p:spPr>
          <a:xfrm>
            <a:off x="7133094" y="2246471"/>
            <a:ext cx="364212" cy="364212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7193756" y="2276773"/>
            <a:ext cx="242768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124706" y="2302073"/>
            <a:ext cx="2602944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 Interna/Segmentación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124706" y="2652117"/>
            <a:ext cx="5939076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Microsegmentación, NAC, IDS/IPS, Honeypots.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670298" y="3254335"/>
            <a:ext cx="485656" cy="22860"/>
          </a:xfrm>
          <a:prstGeom prst="roundRect">
            <a:avLst>
              <a:gd name="adj" fmla="val 29747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Shape 13"/>
          <p:cNvSpPr/>
          <p:nvPr/>
        </p:nvSpPr>
        <p:spPr>
          <a:xfrm>
            <a:off x="7133094" y="3083719"/>
            <a:ext cx="364212" cy="364212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 14"/>
          <p:cNvSpPr/>
          <p:nvPr/>
        </p:nvSpPr>
        <p:spPr>
          <a:xfrm>
            <a:off x="7193756" y="3114020"/>
            <a:ext cx="242768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4333994" y="3139321"/>
            <a:ext cx="217170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Endpoint/Dispositivos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66618" y="3489365"/>
            <a:ext cx="5939076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EDR/MDR, control USB, contenedores, Sandbox.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4446" y="4091702"/>
            <a:ext cx="485656" cy="22860"/>
          </a:xfrm>
          <a:prstGeom prst="roundRect">
            <a:avLst>
              <a:gd name="adj" fmla="val 29747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0" name="Shape 18"/>
          <p:cNvSpPr/>
          <p:nvPr/>
        </p:nvSpPr>
        <p:spPr>
          <a:xfrm>
            <a:off x="7133094" y="3921085"/>
            <a:ext cx="364212" cy="364212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1" name="Text 19"/>
          <p:cNvSpPr/>
          <p:nvPr/>
        </p:nvSpPr>
        <p:spPr>
          <a:xfrm>
            <a:off x="7193756" y="3951387"/>
            <a:ext cx="242768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8124706" y="3976688"/>
            <a:ext cx="2023824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Aplicaciones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124706" y="4326731"/>
            <a:ext cx="5939076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SDLC, escaneo de vulnerabilidades, RASP, RBAC.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670298" y="4929068"/>
            <a:ext cx="485656" cy="22860"/>
          </a:xfrm>
          <a:prstGeom prst="roundRect">
            <a:avLst>
              <a:gd name="adj" fmla="val 29747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5" name="Shape 23"/>
          <p:cNvSpPr/>
          <p:nvPr/>
        </p:nvSpPr>
        <p:spPr>
          <a:xfrm>
            <a:off x="7133094" y="4758452"/>
            <a:ext cx="364212" cy="364212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6" name="Text 24"/>
          <p:cNvSpPr/>
          <p:nvPr/>
        </p:nvSpPr>
        <p:spPr>
          <a:xfrm>
            <a:off x="7193756" y="4788753"/>
            <a:ext cx="242768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4481870" y="4814054"/>
            <a:ext cx="2023824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Datos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566618" y="5164098"/>
            <a:ext cx="5939076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Cifrado, DLP, backups inmutables, detección de anomalías.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474446" y="5766435"/>
            <a:ext cx="485656" cy="22860"/>
          </a:xfrm>
          <a:prstGeom prst="roundRect">
            <a:avLst>
              <a:gd name="adj" fmla="val 29747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0" name="Shape 28"/>
          <p:cNvSpPr/>
          <p:nvPr/>
        </p:nvSpPr>
        <p:spPr>
          <a:xfrm>
            <a:off x="7133094" y="5595818"/>
            <a:ext cx="364212" cy="364212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1" name="Text 29"/>
          <p:cNvSpPr/>
          <p:nvPr/>
        </p:nvSpPr>
        <p:spPr>
          <a:xfrm>
            <a:off x="7193756" y="5626120"/>
            <a:ext cx="242768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8124706" y="5651421"/>
            <a:ext cx="2023824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Identidad y Acceso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124706" y="6001464"/>
            <a:ext cx="5939076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MFA, privilegios mínimos, IAM federado, rotación de credenciales.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6670298" y="6603802"/>
            <a:ext cx="485656" cy="22860"/>
          </a:xfrm>
          <a:prstGeom prst="roundRect">
            <a:avLst>
              <a:gd name="adj" fmla="val 297478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5" name="Shape 33"/>
          <p:cNvSpPr/>
          <p:nvPr/>
        </p:nvSpPr>
        <p:spPr>
          <a:xfrm>
            <a:off x="7133094" y="6433185"/>
            <a:ext cx="364212" cy="364212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36" name="Text 34"/>
          <p:cNvSpPr/>
          <p:nvPr/>
        </p:nvSpPr>
        <p:spPr>
          <a:xfrm>
            <a:off x="7193756" y="6463486"/>
            <a:ext cx="242768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3604022" y="6488787"/>
            <a:ext cx="2901672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Operaciones y Concienciación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566618" y="6838831"/>
            <a:ext cx="5939076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Simulacros, formación, manuales, Security Champions.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65734"/>
            <a:ext cx="866870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Respuesta al Incidente Actual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107186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1125855" y="5369243"/>
            <a:ext cx="329088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Contención Inmediata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5902762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Aislar host, bloquear tráfico, resetear credenciales.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107186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5509022" y="53692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Erradicación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022" y="5902762"/>
            <a:ext cx="36122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Remover cuentas maliciosas, reinstalar sistemas, aplicar parches.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07186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9892189" y="53692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Recuperación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5902762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Restaurar backups, reforzar monitoreo, auditoría continua.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61805"/>
            <a:ext cx="868751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Monitoreo y Mejora Continua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103257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9271" y="5249704"/>
            <a:ext cx="206883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Auditorías Mensuales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789271" y="6168747"/>
            <a:ext cx="206883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Informes al CISO para seguimiento.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592" y="5103257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92065" y="5249704"/>
            <a:ext cx="206883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Purple Teaming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092065" y="6168747"/>
            <a:ext cx="206883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Simulaciones trimestrales de ataques.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386" y="5103257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94859" y="5249704"/>
            <a:ext cx="206883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Tabletop Exercises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8394859" y="6168747"/>
            <a:ext cx="206883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Ejercicios de mesa cada 60 días.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2180" y="5103257"/>
            <a:ext cx="616982" cy="6169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97652" y="5249704"/>
            <a:ext cx="206894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MITRE ATT&amp;CK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1697652" y="6168747"/>
            <a:ext cx="206894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 en detecciones SIEM.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449115-9A17-839F-3A62-8E32A632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67467"/>
            <a:ext cx="8466667" cy="48810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071862-6BC4-2333-1089-84C5AE45974E}"/>
              </a:ext>
            </a:extLst>
          </p:cNvPr>
          <p:cNvSpPr txBox="1"/>
          <p:nvPr/>
        </p:nvSpPr>
        <p:spPr>
          <a:xfrm>
            <a:off x="5198533" y="4351866"/>
            <a:ext cx="629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>
                <a:solidFill>
                  <a:schemeClr val="bg1"/>
                </a:solidFill>
              </a:rPr>
              <a:t>GRACIAS</a:t>
            </a:r>
            <a:endParaRPr lang="es-CO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1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428</Words>
  <Application>Microsoft Office PowerPoint</Application>
  <PresentationFormat>Personalizado</PresentationFormat>
  <Paragraphs>89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Merriweather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BASOE</cp:lastModifiedBy>
  <cp:revision>3</cp:revision>
  <dcterms:created xsi:type="dcterms:W3CDTF">2025-06-16T14:43:29Z</dcterms:created>
  <dcterms:modified xsi:type="dcterms:W3CDTF">2025-06-16T18:58:06Z</dcterms:modified>
</cp:coreProperties>
</file>